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12.png" ContentType="image/png"/>
  <Override PartName="/ppt/media/media11.mp4" ContentType="video/mp4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7.jpeg" ContentType="image/jpeg"/>
  <Override PartName="/ppt/media/image14.jpeg" ContentType="image/jpeg"/>
  <Override PartName="/ppt/media/image8.png" ContentType="image/png"/>
  <Override PartName="/ppt/media/image13.png" ContentType="image/png"/>
  <Override PartName="/ppt/media/image9.png" ContentType="image/png"/>
  <Override PartName="/ppt/slideLayouts/_rels/slideLayout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87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15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4.xml.rels" ContentType="application/vnd.openxmlformats-package.relationships+xml"/>
  <Override PartName="/ppt/slides/_rels/slide8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_rels/slide1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presProps" Target="presProps.xml"/>
</Relationships>
</file>

<file path=ppt/media/image1.png>
</file>

<file path=ppt/media/image10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1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F44F4AE-F18A-4FA5-A2B9-CB2790141B2D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DA2448E-31EA-4BD9-9CC1-5AFEFA864D8A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A395D05-6F46-4DFF-A52F-DE67ED1C2115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DF558E8-8FCF-41A8-B922-8907A713C40B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43503A9-C9F3-4F72-ACCB-72DBA28E0CD2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347DF9-2779-43F6-BECF-CB878FD3591A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E0B5650-2A5C-4595-AB0A-1B1FC5C46E29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73B28E0-8744-4965-8EF4-6F1191D00926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700148D-BB00-4CCA-B600-C8AA0ECD6BC5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D81463-754E-401A-94CE-268FDEFDFD42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1B47A3-5002-4F80-ADC2-85D4B7A6779A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24EA94D-6D90-4D1B-9C8B-B08426D84287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974174-F07E-4491-9F63-EC621357059C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28BEC1-6FB1-4B88-A3A3-829DF84E538F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ECD3EA-A5F7-4105-AF86-F39017CFB67A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FEAB08-F55A-46DC-A0DA-EA907142208F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4360EC-587D-47CA-A45C-B265BB91DD15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8EC8434-AB8F-4E48-992A-0167CF4FEEC5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A88D443-48CB-475B-A7B7-D51D743B29AE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64481F6-0AB4-41CB-8D08-6AA0DE128148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370D90A-07AB-4754-87EC-55AEB82AC12A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BAF5FB5-9013-4805-B107-1DE3F4DB7435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15033FB-A4C6-47B2-8911-8F8E78D55590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F03641E-2B70-4BF6-9693-CAC6E3859A77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4692A8D-BDBE-42E7-9E7E-0709E1BB05B9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09AB152-97CB-41ED-9B40-99641BCDCFB0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003AD78-B907-4C53-9363-76165DC4F1F3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F8FF89C-8D38-4452-A8C0-C14166903131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F43F67F-2159-4A34-9DC8-CE2FF84B2122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59FAA7A-ACFA-4FF2-87E7-5140278F8121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AC1F156-282F-40BD-8CC4-43990E7B2B78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BF1BEB1-B186-4DE3-B471-BAC1091C2010}" type="slidenum">
              <a:t>&lt;#&gt;</a:t>
            </a:fld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6FE6EE5-9F39-40EE-92D5-0694711A9D09}" type="slidenum">
              <a:t>&lt;#&gt;</a:t>
            </a:fld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D60B338-2C13-40F6-B67C-5B0EDCA844E3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1F8583B-CDB8-4A83-8416-496727A54AD3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E615F93-E84C-451A-89CD-4AFA71B78D77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5B03F03-4C4B-4B8C-A767-8E8F7BDBF9FA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373E853-5C2F-467D-B087-AB0F67BD8CF3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A5F22B4-0699-4087-AE51-63C6AA4AC47A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025B01B-0AEB-4D22-BA78-2E3A21BD672A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4517ACB-FE28-4B0B-A7C5-E9FA97596F35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C7A1D3B-B8B2-4230-B876-DBE1444F9C80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1136166-2AEB-4756-BF03-7FF14F62CE45}" type="slidenum">
              <a:t>&lt;#&gt;</a:t>
            </a:fld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7FFDA96-D692-4145-930C-90A51CB9363B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B03567F-9B2F-43A6-BA7A-49036FE3AC0F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F089AE9-6155-4260-AC9C-AA4D4BEAD026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33D71BC-BD49-42BE-ADF0-4185CE6D3D7E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AA9326D-D168-4FCD-BFC8-EA88BEEEC2B5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BB2CA44-1F07-4844-B04A-85A18B8C3186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7A63E08-DA94-46FE-8E8B-674726F2A39F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8AA8080-8A9E-4FC0-873C-8083D36B57DD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66C8147-3643-40B7-A66F-0FB212BBF9FA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55F464A-7D2F-4B5F-B839-97A13F4EAF62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B0B81AE-CC9C-4048-915A-C421E8195C0D}" type="slidenum">
              <a:t>&lt;#&gt;</a:t>
            </a:fld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8693260-7C22-4317-8FEF-03375EA715E4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3181BEE-019E-42BA-A6E1-B6269FBE5B87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2835740-168F-45F1-836C-6CF4F2C700C0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6D83B95-7CD0-49E5-B4E0-0FEEB13EA97F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95A12BB-0C43-4DD9-B421-64E2E59C825E}" type="slidenum">
              <a:t>&lt;#&gt;</a:t>
            </a:fld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08669085-E5CC-448B-80D9-4AB958D47EBC}" type="slidenum">
              <a:t>&lt;#&gt;</a:t>
            </a:fld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5845386-1DA8-42A3-9791-DA5DEAB49A72}" type="slidenum">
              <a:t>&lt;#&gt;</a:t>
            </a:fld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C4CCB40-D8AD-4037-9634-981265F27076}" type="slidenum">
              <a:t>&lt;#&gt;</a:t>
            </a:fld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B4ACB5D-3036-43EE-B694-4FA08A4017E2}" type="slidenum">
              <a:t>&lt;#&gt;</a:t>
            </a:fld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F8986C8-47CE-4786-92E8-B3AE6DA0547A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DB21E71-89B9-48CF-8A40-81EEC10CABF0}" type="slidenum">
              <a:t>&lt;#&gt;</a:t>
            </a:fld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DE9A0EB-B6A5-4161-9092-C7A5E2AB5811}" type="slidenum">
              <a:t>&lt;#&gt;</a:t>
            </a:fld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0C13B32-BC38-4816-A9B9-B612F49AA7F6}" type="slidenum">
              <a:t>&lt;#&gt;</a:t>
            </a:fld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11D6134-BB40-4501-ACB7-2D564E02A818}" type="slidenum">
              <a:t>&lt;#&gt;</a:t>
            </a:fld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8992262-0D25-43A6-8629-7D7FD2185070}" type="slidenum">
              <a:t>&lt;#&gt;</a:t>
            </a:fld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80C2FEE-01BC-4AC9-91E9-253BCCBAABCA}" type="slidenum">
              <a:t>&lt;#&gt;</a:t>
            </a:fld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D0EDD5A-5AE6-46CB-820E-5E97DACF9023}" type="slidenum">
              <a:t>&lt;#&gt;</a:t>
            </a:fld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BB687DB-BCCB-4F71-B8D4-20825E70A795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D0C0216-E9EF-4036-B8CC-E8D0297DC581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я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п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р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в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е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с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з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г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в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я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щ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ё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н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е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м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ы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ш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ь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18474AF-89B3-4954-8890-9B97FEF83C2D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я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п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р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в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е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с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з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г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в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я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щ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ё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н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е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м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ы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ш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ь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88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я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и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а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з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аг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я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щ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ё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е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ы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ь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marL="354240" indent="-26568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708480" indent="-26568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062720" indent="-23616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416960" indent="-17712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177120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12544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247968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marL="354240" indent="-26568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708480" indent="-26568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062720" indent="-23616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416960" indent="-17712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177120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12544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247968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sldNum" idx="3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2687617-FCDB-4EA2-A2AB-022559EE7F30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sldNum" idx="4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327137E-8B0B-43F6-B549-AC4E78FBC18C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sldNum" idx="5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CFD4B98-70A9-4971-8887-82D9D00E7136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sldNum" idx="6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8BF7000-A23E-46A6-80A6-485F9B23D5D4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hyperlink" Target="https://github.com/netart-studio/otus_de_project" TargetMode="External"/><Relationship Id="rId4" Type="http://schemas.openxmlformats.org/officeDocument/2006/relationships/slideLayout" Target="../slideLayouts/slideLayout6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6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video" Target="../media/media11.mp4"/><Relationship Id="rId2" Type="http://schemas.microsoft.com/office/2007/relationships/media" Target="../media/media11.mp4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6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9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7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8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28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146;p35" descr=""/>
          <p:cNvPicPr/>
          <p:nvPr/>
        </p:nvPicPr>
        <p:blipFill>
          <a:blip r:embed="rId1"/>
          <a:srcRect l="18591" t="0" r="18584" b="0"/>
          <a:stretch/>
        </p:blipFill>
        <p:spPr>
          <a:xfrm>
            <a:off x="-75960" y="-3216960"/>
            <a:ext cx="9407520" cy="8359560"/>
          </a:xfrm>
          <a:prstGeom prst="rect">
            <a:avLst/>
          </a:prstGeom>
          <a:ln w="0">
            <a:noFill/>
          </a:ln>
        </p:spPr>
      </p:pic>
      <p:sp>
        <p:nvSpPr>
          <p:cNvPr id="312" name="Google Shape;147;p35"/>
          <p:cNvSpPr/>
          <p:nvPr/>
        </p:nvSpPr>
        <p:spPr>
          <a:xfrm>
            <a:off x="433080" y="1535040"/>
            <a:ext cx="7583400" cy="127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ru" sz="4000" spc="-1" strike="noStrike">
                <a:solidFill>
                  <a:schemeClr val="lt1"/>
                </a:solidFill>
                <a:latin typeface="Roboto"/>
                <a:ea typeface="Roboto"/>
              </a:rPr>
              <a:t>Сбор и анализ потоковых данных криптовалют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3" name="Google Shape;148;p35" descr=""/>
          <p:cNvPicPr/>
          <p:nvPr/>
        </p:nvPicPr>
        <p:blipFill>
          <a:blip r:embed="rId2"/>
          <a:stretch/>
        </p:blipFill>
        <p:spPr>
          <a:xfrm>
            <a:off x="7913880" y="268920"/>
            <a:ext cx="821160" cy="283680"/>
          </a:xfrm>
          <a:prstGeom prst="rect">
            <a:avLst/>
          </a:prstGeom>
          <a:ln w="0">
            <a:noFill/>
          </a:ln>
        </p:spPr>
      </p:pic>
      <p:sp>
        <p:nvSpPr>
          <p:cNvPr id="314" name="Google Shape;149;p35"/>
          <p:cNvSpPr/>
          <p:nvPr/>
        </p:nvSpPr>
        <p:spPr>
          <a:xfrm>
            <a:off x="629640" y="4138200"/>
            <a:ext cx="2919600" cy="42552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5" name="Google Shape;150;p35"/>
          <p:cNvSpPr/>
          <p:nvPr/>
        </p:nvSpPr>
        <p:spPr>
          <a:xfrm>
            <a:off x="885960" y="4127400"/>
            <a:ext cx="2406600" cy="44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ru" sz="19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Data Engineer</a:t>
            </a:r>
            <a:endParaRPr b="0" lang="ru-RU" sz="1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6" name="Google Shape;151;p35" descr=""/>
          <p:cNvPicPr/>
          <p:nvPr/>
        </p:nvPicPr>
        <p:blipFill>
          <a:blip r:embed="rId3"/>
          <a:stretch/>
        </p:blipFill>
        <p:spPr>
          <a:xfrm>
            <a:off x="7409880" y="3083760"/>
            <a:ext cx="1547280" cy="1668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Docker</a:t>
            </a:r>
            <a:br>
              <a:rPr sz="3000"/>
            </a:b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Google Shape;396;p 3"/>
          <p:cNvSpPr/>
          <p:nvPr/>
        </p:nvSpPr>
        <p:spPr>
          <a:xfrm>
            <a:off x="612000" y="1080000"/>
            <a:ext cx="7667280" cy="336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Для контейнеризации сервисов, упрощения развёртывания и изоляции окружений.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Позволяет создавать воспроизводимые окружения.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Упрощает запуск и тестирование сервисов локально.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Облегчает деплой на разных стадиях CI/CD.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 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Очень удобная система управления образами и контейнерами, активное сообщество, множество готовых образов.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 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При увеличении числа сервисов начинает нужна оркестрация (например, Kubernetes), а также важно правильно организовать сетевую и дисковую политику.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Streamlit</a:t>
            </a:r>
            <a:br>
              <a:rPr sz="3000"/>
            </a:b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Google Shape;396;p 4"/>
          <p:cNvSpPr/>
          <p:nvPr/>
        </p:nvSpPr>
        <p:spPr>
          <a:xfrm>
            <a:off x="612000" y="1080000"/>
            <a:ext cx="7667280" cy="405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Разработка интерактивного пользовательского интерфейса для отображения результатов анализа данных и работы ML-моделей.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Простота освоения и быстрое создание MVP.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Интеграция с популярными библиотеками (Pandas, Matplotlib, Plotly, Scikit-learn)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Не требует знания HTML/CSS/JavaScript для создания прототипов.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Очень простая и интуитивная API. Отлично подходит для экспериментов и быстрого показа результатов коллегам или заказчику.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Неподходящий выбор для масштабных, многостраничных или высоконагруженных приложений.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Parquet</a:t>
            </a:r>
            <a:br>
              <a:rPr sz="3000"/>
            </a:b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Google Shape;396;p 5"/>
          <p:cNvSpPr/>
          <p:nvPr/>
        </p:nvSpPr>
        <p:spPr>
          <a:xfrm>
            <a:off x="612000" y="1080000"/>
            <a:ext cx="7667280" cy="382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Хранение  больших объёмов структурированных данных.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Поддерживает сжатие и кодирование, что уменьшает размер хранимых данных.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Хорошо интегрируется с такими инструментами, как Pandas, ClickHouse, S3 и другими.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Позволяет сохранять схему данных вместе с самими данными.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Отличная производительность при чтении подмножества полей.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Хорошая совместимость между разными платформами и фреймворками.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Для просмотра содержимого без программной оболочки нужны специальные инструменты. Может быть избыточен для маленьких наборов данных.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Что получилось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58" name="Google Shape;205;p41"/>
          <p:cNvGrpSpPr/>
          <p:nvPr/>
        </p:nvGrpSpPr>
        <p:grpSpPr>
          <a:xfrm>
            <a:off x="4748760" y="-558360"/>
            <a:ext cx="5150520" cy="2177640"/>
            <a:chOff x="4748760" y="-558360"/>
            <a:chExt cx="5150520" cy="2177640"/>
          </a:xfrm>
        </p:grpSpPr>
        <p:pic>
          <p:nvPicPr>
            <p:cNvPr id="359" name="Google Shape;206;p41" descr=""/>
            <p:cNvPicPr/>
            <p:nvPr/>
          </p:nvPicPr>
          <p:blipFill>
            <a:blip r:embed="rId1"/>
            <a:stretch/>
          </p:blipFill>
          <p:spPr>
            <a:xfrm>
              <a:off x="4748760" y="-558360"/>
              <a:ext cx="5150520" cy="2177640"/>
            </a:xfrm>
            <a:prstGeom prst="rect">
              <a:avLst/>
            </a:prstGeom>
            <a:ln w="0">
              <a:noFill/>
            </a:ln>
            <a:effectLst>
              <a:outerShdw algn="bl" blurRad="200160" dir="4197285" dist="28357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360" name="Google Shape;207;p41"/>
            <p:cNvSpPr/>
            <p:nvPr/>
          </p:nvSpPr>
          <p:spPr>
            <a:xfrm>
              <a:off x="5519520" y="-339840"/>
              <a:ext cx="4181760" cy="1642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t">
              <a:sp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ru" sz="1200" spc="-1" strike="noStrike">
                  <a:solidFill>
                    <a:srgbClr val="000000"/>
                  </a:solidFill>
                  <a:latin typeface="Roboto"/>
                  <a:ea typeface="Roboto"/>
                </a:rPr>
                <a:t>Разместите на слайде(-ах) </a:t>
              </a:r>
              <a:r>
                <a:rPr b="1" lang="ru" sz="1200" spc="-1" strike="noStrike">
                  <a:solidFill>
                    <a:schemeClr val="dk1"/>
                  </a:solidFill>
                  <a:latin typeface="Roboto"/>
                  <a:ea typeface="Roboto"/>
                </a:rPr>
                <a:t>артефакты проекта: </a:t>
              </a:r>
              <a:endParaRPr b="0" lang="ru-RU" sz="1200" spc="-1" strike="noStrike">
                <a:solidFill>
                  <a:srgbClr val="000000"/>
                </a:solidFill>
                <a:latin typeface="Arial"/>
              </a:endParaRPr>
            </a:p>
            <a:p>
              <a:pPr marL="457200" indent="-304920">
                <a:lnSpc>
                  <a:spcPct val="100000"/>
                </a:lnSpc>
                <a:buClr>
                  <a:srgbClr val="000000"/>
                </a:buClr>
                <a:buFont typeface="Roboto"/>
                <a:buChar char="-"/>
                <a:tabLst>
                  <a:tab algn="l" pos="0"/>
                </a:tabLst>
              </a:pPr>
              <a:r>
                <a:rPr b="0" lang="ru" sz="1200" spc="-1" strike="noStrike">
                  <a:solidFill>
                    <a:schemeClr val="dk1"/>
                  </a:solidFill>
                  <a:latin typeface="Roboto"/>
                  <a:ea typeface="Roboto"/>
                </a:rPr>
                <a:t>код</a:t>
              </a:r>
              <a:endParaRPr b="0" lang="ru-RU" sz="1200" spc="-1" strike="noStrike">
                <a:solidFill>
                  <a:srgbClr val="000000"/>
                </a:solidFill>
                <a:latin typeface="Arial"/>
              </a:endParaRPr>
            </a:p>
            <a:p>
              <a:pPr marL="457200" indent="-304920">
                <a:lnSpc>
                  <a:spcPct val="100000"/>
                </a:lnSpc>
                <a:buClr>
                  <a:srgbClr val="000000"/>
                </a:buClr>
                <a:buFont typeface="Roboto"/>
                <a:buChar char="-"/>
                <a:tabLst>
                  <a:tab algn="l" pos="0"/>
                </a:tabLst>
              </a:pPr>
              <a:r>
                <a:rPr b="0" lang="ru" sz="1200" spc="-1" strike="noStrike">
                  <a:solidFill>
                    <a:schemeClr val="dk1"/>
                  </a:solidFill>
                  <a:latin typeface="Roboto"/>
                  <a:ea typeface="Roboto"/>
                </a:rPr>
                <a:t>схемы (архитектура, БД)</a:t>
              </a:r>
              <a:endParaRPr b="0" lang="ru-RU" sz="1200" spc="-1" strike="noStrike">
                <a:solidFill>
                  <a:srgbClr val="000000"/>
                </a:solidFill>
                <a:latin typeface="Arial"/>
              </a:endParaRPr>
            </a:p>
            <a:p>
              <a:pPr marL="457200" indent="-304920">
                <a:lnSpc>
                  <a:spcPct val="100000"/>
                </a:lnSpc>
                <a:buClr>
                  <a:srgbClr val="000000"/>
                </a:buClr>
                <a:buFont typeface="Roboto"/>
                <a:buChar char="-"/>
                <a:tabLst>
                  <a:tab algn="l" pos="0"/>
                </a:tabLst>
              </a:pPr>
              <a:r>
                <a:rPr b="0" lang="ru" sz="1200" spc="-1" strike="noStrike">
                  <a:solidFill>
                    <a:schemeClr val="dk1"/>
                  </a:solidFill>
                  <a:latin typeface="Roboto"/>
                  <a:ea typeface="Roboto"/>
                </a:rPr>
                <a:t>ссылки на файлы в репозитории</a:t>
              </a:r>
              <a:endParaRPr b="0" lang="ru-RU" sz="1200" spc="-1" strike="noStrike">
                <a:solidFill>
                  <a:srgbClr val="000000"/>
                </a:solidFill>
                <a:latin typeface="Arial"/>
              </a:endParaRPr>
            </a:p>
            <a:p>
              <a:pPr marL="457200" indent="-304920">
                <a:lnSpc>
                  <a:spcPct val="100000"/>
                </a:lnSpc>
                <a:buClr>
                  <a:srgbClr val="000000"/>
                </a:buClr>
                <a:buFont typeface="Roboto"/>
                <a:buChar char="-"/>
                <a:tabLst>
                  <a:tab algn="l" pos="0"/>
                </a:tabLst>
              </a:pPr>
              <a:r>
                <a:rPr b="0" lang="ru" sz="1200" spc="-1" strike="noStrike">
                  <a:solidFill>
                    <a:schemeClr val="dk1"/>
                  </a:solidFill>
                  <a:latin typeface="Roboto"/>
                  <a:ea typeface="Roboto"/>
                </a:rPr>
                <a:t>скрины экранов приложения</a:t>
              </a:r>
              <a:endParaRPr b="0" lang="ru-RU" sz="1200" spc="-1" strike="noStrike">
                <a:solidFill>
                  <a:srgbClr val="000000"/>
                </a:solidFill>
                <a:latin typeface="Arial"/>
              </a:endParaRPr>
            </a:p>
            <a:p>
              <a:pPr marL="457200" indent="-304920">
                <a:lnSpc>
                  <a:spcPct val="100000"/>
                </a:lnSpc>
                <a:buClr>
                  <a:srgbClr val="000000"/>
                </a:buClr>
                <a:buFont typeface="Roboto"/>
                <a:buChar char="-"/>
                <a:tabLst>
                  <a:tab algn="l" pos="0"/>
                </a:tabLst>
              </a:pPr>
              <a:r>
                <a:rPr b="0" lang="ru" sz="1200" spc="-1" strike="noStrike">
                  <a:solidFill>
                    <a:schemeClr val="dk1"/>
                  </a:solidFill>
                  <a:latin typeface="Roboto"/>
                  <a:ea typeface="Roboto"/>
                </a:rPr>
                <a:t>фото или видео</a:t>
              </a:r>
              <a:endParaRPr b="0" lang="ru-RU" sz="1200" spc="-1" strike="noStrike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ru-RU" sz="1200" spc="-1" strike="noStrike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ru" sz="1200" spc="-1" strike="noStrike">
                  <a:solidFill>
                    <a:schemeClr val="dk1"/>
                  </a:solidFill>
                  <a:latin typeface="Roboto"/>
                  <a:ea typeface="Roboto"/>
                </a:rPr>
                <a:t>Либо продемонстрируйте проект отдельно.</a:t>
              </a:r>
              <a:endParaRPr b="0" lang="ru-RU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pic>
        <p:nvPicPr>
          <p:cNvPr id="361" name="" descr=""/>
          <p:cNvPicPr/>
          <p:nvPr/>
        </p:nvPicPr>
        <p:blipFill>
          <a:blip r:embed="rId2"/>
          <a:stretch/>
        </p:blipFill>
        <p:spPr>
          <a:xfrm>
            <a:off x="900000" y="976680"/>
            <a:ext cx="2699280" cy="3912840"/>
          </a:xfrm>
          <a:prstGeom prst="rect">
            <a:avLst/>
          </a:prstGeom>
          <a:ln w="0">
            <a:noFill/>
          </a:ln>
        </p:spPr>
      </p:pic>
      <p:sp>
        <p:nvSpPr>
          <p:cNvPr id="362" name=""/>
          <p:cNvSpPr/>
          <p:nvPr/>
        </p:nvSpPr>
        <p:spPr>
          <a:xfrm>
            <a:off x="3221640" y="4290480"/>
            <a:ext cx="500040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 u="sng">
                <a:solidFill>
                  <a:srgbClr val="0097a7"/>
                </a:solidFill>
                <a:uFillTx/>
                <a:latin typeface="Arial"/>
                <a:ea typeface="DejaVu Sans"/>
                <a:hlinkClick r:id="rId3"/>
              </a:rPr>
              <a:t>https://github.com/netart-studio/otus_de_project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7491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Дашборд, котировки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"/>
          <p:cNvSpPr/>
          <p:nvPr/>
        </p:nvSpPr>
        <p:spPr>
          <a:xfrm>
            <a:off x="360360" y="1018080"/>
            <a:ext cx="77396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Графики котировок с средними скользящими и спреды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5" name="" descr=""/>
          <p:cNvPicPr/>
          <p:nvPr/>
        </p:nvPicPr>
        <p:blipFill>
          <a:blip r:embed="rId1"/>
          <a:srcRect l="0" t="7612" r="0" b="6472"/>
          <a:stretch/>
        </p:blipFill>
        <p:spPr>
          <a:xfrm>
            <a:off x="540000" y="1455840"/>
            <a:ext cx="6840000" cy="3305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Видео демонстрация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7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00400" y="990000"/>
            <a:ext cx="7200000" cy="405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400" spc="-1" strike="noStrike">
                <a:solidFill>
                  <a:schemeClr val="dk1"/>
                </a:solidFill>
                <a:latin typeface="Roboto"/>
                <a:ea typeface="Roboto"/>
              </a:rPr>
              <a:t>Выводы</a:t>
            </a:r>
            <a:endParaRPr b="0" lang="ru-RU" sz="3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69" name="Google Shape;213;p42"/>
          <p:cNvGraphicFramePr/>
          <p:nvPr/>
        </p:nvGraphicFramePr>
        <p:xfrm>
          <a:off x="952560" y="1718280"/>
          <a:ext cx="7238160" cy="2225160"/>
        </p:xfrm>
        <a:graphic>
          <a:graphicData uri="http://schemas.openxmlformats.org/drawingml/2006/table">
            <a:tbl>
              <a:tblPr/>
              <a:tblGrid>
                <a:gridCol w="489240"/>
                <a:gridCol w="6749280"/>
              </a:tblGrid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1.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Цель проекта достигнута. Все поставленные задачи выполнены.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2.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Трудности были с настройкой </a:t>
                      </a:r>
                      <a:r>
                        <a:rPr b="1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Kafka</a:t>
                      </a: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. 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3.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На выполнение проекта ушло две недели. 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4.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Проект оказался полезным, я освоил новые для себя инструменты такие как </a:t>
                      </a:r>
                      <a:r>
                        <a:rPr b="1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Kafka, S3 Minio, Clickhouse.</a:t>
                      </a: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 Полезность проекта оцениваю в 10 балов.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370" name="Google Shape;214;p42"/>
          <p:cNvGrpSpPr/>
          <p:nvPr/>
        </p:nvGrpSpPr>
        <p:grpSpPr>
          <a:xfrm>
            <a:off x="3126960" y="-415800"/>
            <a:ext cx="5533560" cy="2334600"/>
            <a:chOff x="3126960" y="-415800"/>
            <a:chExt cx="5533560" cy="2334600"/>
          </a:xfrm>
        </p:grpSpPr>
        <p:pic>
          <p:nvPicPr>
            <p:cNvPr id="371" name="Google Shape;215;p42" descr=""/>
            <p:cNvPicPr/>
            <p:nvPr/>
          </p:nvPicPr>
          <p:blipFill>
            <a:blip r:embed="rId1"/>
            <a:stretch/>
          </p:blipFill>
          <p:spPr>
            <a:xfrm>
              <a:off x="3126960" y="-415800"/>
              <a:ext cx="5533560" cy="2334600"/>
            </a:xfrm>
            <a:prstGeom prst="rect">
              <a:avLst/>
            </a:prstGeom>
            <a:ln w="0">
              <a:noFill/>
            </a:ln>
            <a:effectLst>
              <a:outerShdw algn="bl" blurRad="200160" dir="4197285" dist="28357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372" name="Google Shape;216;p42"/>
            <p:cNvSpPr/>
            <p:nvPr/>
          </p:nvSpPr>
          <p:spPr>
            <a:xfrm>
              <a:off x="3912120" y="-120240"/>
              <a:ext cx="4704480" cy="1689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t">
              <a:sp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1" lang="ru" sz="1100" spc="-1" strike="noStrike">
                  <a:solidFill>
                    <a:schemeClr val="dk1"/>
                  </a:solidFill>
                  <a:latin typeface="Arial"/>
                  <a:ea typeface="Arial"/>
                </a:rPr>
                <a:t>Оцените работу над проектом и ответьте на вопросы:</a:t>
              </a: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  <a:p>
              <a:pPr marL="457200" indent="-298440">
                <a:lnSpc>
                  <a:spcPct val="100000"/>
                </a:lnSpc>
                <a:buClr>
                  <a:srgbClr val="000000"/>
                </a:buClr>
                <a:buFont typeface="Arial"/>
                <a:buAutoNum type="arabicPeriod"/>
                <a:tabLst>
                  <a:tab algn="l" pos="0"/>
                </a:tabLst>
              </a:pPr>
              <a:r>
                <a:rPr b="0" lang="ru" sz="1100" spc="-1" strike="noStrike">
                  <a:solidFill>
                    <a:schemeClr val="dk1"/>
                  </a:solidFill>
                  <a:latin typeface="Arial"/>
                  <a:ea typeface="Arial"/>
                </a:rPr>
                <a:t>У вас получилось достичь цели и выполнить все задачи?</a:t>
              </a: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  <a:p>
              <a:pPr marL="457200" indent="-298440">
                <a:lnSpc>
                  <a:spcPct val="100000"/>
                </a:lnSpc>
                <a:buClr>
                  <a:srgbClr val="000000"/>
                </a:buClr>
                <a:buFont typeface="Arial"/>
                <a:buAutoNum type="arabicPeriod"/>
                <a:tabLst>
                  <a:tab algn="l" pos="0"/>
                </a:tabLst>
              </a:pPr>
              <a:r>
                <a:rPr b="0" lang="ru" sz="1100" spc="-1" strike="noStrike">
                  <a:solidFill>
                    <a:schemeClr val="dk1"/>
                  </a:solidFill>
                  <a:latin typeface="Arial"/>
                  <a:ea typeface="Arial"/>
                </a:rPr>
                <a:t>Что далось легко, а с чем возникли трудности?</a:t>
              </a: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  <a:p>
              <a:pPr marL="457200" indent="-298440">
                <a:lnSpc>
                  <a:spcPct val="100000"/>
                </a:lnSpc>
                <a:buClr>
                  <a:srgbClr val="000000"/>
                </a:buClr>
                <a:buFont typeface="Arial"/>
                <a:buAutoNum type="arabicPeriod"/>
                <a:tabLst>
                  <a:tab algn="l" pos="0"/>
                </a:tabLst>
              </a:pPr>
              <a:r>
                <a:rPr b="0" lang="ru" sz="1100" spc="-1" strike="noStrike">
                  <a:solidFill>
                    <a:schemeClr val="dk1"/>
                  </a:solidFill>
                  <a:latin typeface="Arial"/>
                  <a:ea typeface="Arial"/>
                </a:rPr>
                <a:t>Сколько времени занял проект?</a:t>
              </a: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  <a:p>
              <a:pPr marL="457200" indent="-298440">
                <a:lnSpc>
                  <a:spcPct val="100000"/>
                </a:lnSpc>
                <a:buClr>
                  <a:srgbClr val="000000"/>
                </a:buClr>
                <a:buFont typeface="Arial"/>
                <a:buAutoNum type="arabicPeriod"/>
                <a:tabLst>
                  <a:tab algn="l" pos="0"/>
                </a:tabLst>
              </a:pPr>
              <a:r>
                <a:rPr b="0" lang="ru" sz="1100" spc="-1" strike="noStrike">
                  <a:solidFill>
                    <a:schemeClr val="dk1"/>
                  </a:solidFill>
                  <a:latin typeface="Arial"/>
                  <a:ea typeface="Arial"/>
                </a:rPr>
                <a:t>Насколько полезным оказался для вас проект от 1 до 10?</a:t>
              </a: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  <a:p>
              <a:pPr lvl="1" marL="914400" indent="-298440">
                <a:lnSpc>
                  <a:spcPct val="100000"/>
                </a:lnSpc>
                <a:buClr>
                  <a:srgbClr val="000000"/>
                </a:buClr>
                <a:buFont typeface="Arial"/>
                <a:buAutoNum type="alphaLcPeriod"/>
                <a:tabLst>
                  <a:tab algn="l" pos="0"/>
                </a:tabLst>
              </a:pPr>
              <a:r>
                <a:rPr b="0" lang="ru" sz="1100" spc="-1" strike="noStrike">
                  <a:solidFill>
                    <a:schemeClr val="dk1"/>
                  </a:solidFill>
                  <a:latin typeface="Arial"/>
                  <a:ea typeface="Arial"/>
                </a:rPr>
                <a:t>1 = я не научился ничему новому</a:t>
              </a: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  <a:p>
              <a:pPr lvl="1" marL="914400" indent="-298440">
                <a:lnSpc>
                  <a:spcPct val="100000"/>
                </a:lnSpc>
                <a:buClr>
                  <a:srgbClr val="000000"/>
                </a:buClr>
                <a:buFont typeface="Arial"/>
                <a:buAutoNum type="alphaLcPeriod"/>
                <a:tabLst>
                  <a:tab algn="l" pos="0"/>
                </a:tabLst>
              </a:pPr>
              <a:r>
                <a:rPr b="0" lang="ru" sz="1100" spc="-1" strike="noStrike">
                  <a:solidFill>
                    <a:schemeClr val="dk1"/>
                  </a:solidFill>
                  <a:latin typeface="Arial"/>
                  <a:ea typeface="Arial"/>
                </a:rPr>
                <a:t>10 = очень полезно, я получил новый опыт</a:t>
              </a: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  <a:p>
              <a:pPr marL="457200" indent="-298440">
                <a:lnSpc>
                  <a:spcPct val="100000"/>
                </a:lnSpc>
                <a:buClr>
                  <a:srgbClr val="000000"/>
                </a:buClr>
                <a:buFont typeface="Arial"/>
                <a:buAutoNum type="arabicPeriod"/>
                <a:tabLst>
                  <a:tab algn="l" pos="0"/>
                </a:tabLst>
              </a:pPr>
              <a:r>
                <a:rPr b="0" lang="ru" sz="1100" spc="-1" strike="noStrike">
                  <a:solidFill>
                    <a:schemeClr val="dk1"/>
                  </a:solidFill>
                  <a:latin typeface="Arial"/>
                  <a:ea typeface="Arial"/>
                </a:rPr>
                <a:t>Остались ли у вас вопросы по проекту?</a:t>
              </a: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  <a:p>
              <a:pPr marL="457200" indent="-298440">
                <a:lnSpc>
                  <a:spcPct val="100000"/>
                </a:lnSpc>
                <a:buClr>
                  <a:srgbClr val="000000"/>
                </a:buClr>
                <a:buFont typeface="Arial"/>
                <a:buAutoNum type="arabicPeriod"/>
                <a:tabLst>
                  <a:tab algn="l" pos="0"/>
                </a:tabLst>
              </a:pPr>
              <a:r>
                <a:rPr b="0" lang="ru" sz="1100" spc="-1" strike="noStrike">
                  <a:solidFill>
                    <a:schemeClr val="dk1"/>
                  </a:solidFill>
                  <a:latin typeface="Arial"/>
                  <a:ea typeface="Arial"/>
                </a:rPr>
                <a:t>Как вы планируете развиваться дальше?</a:t>
              </a: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221;p43" descr=""/>
          <p:cNvPicPr/>
          <p:nvPr/>
        </p:nvPicPr>
        <p:blipFill>
          <a:blip r:embed="rId1"/>
          <a:stretch/>
        </p:blipFill>
        <p:spPr>
          <a:xfrm>
            <a:off x="0" y="0"/>
            <a:ext cx="9214920" cy="5142600"/>
          </a:xfrm>
          <a:prstGeom prst="rect">
            <a:avLst/>
          </a:prstGeom>
          <a:ln w="0">
            <a:noFill/>
          </a:ln>
        </p:spPr>
      </p:pic>
      <p:sp>
        <p:nvSpPr>
          <p:cNvPr id="374" name="Google Shape;222;p43"/>
          <p:cNvSpPr/>
          <p:nvPr/>
        </p:nvSpPr>
        <p:spPr>
          <a:xfrm>
            <a:off x="387000" y="1844640"/>
            <a:ext cx="7583400" cy="73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ru" sz="4000" spc="-1" strike="noStrike">
                <a:solidFill>
                  <a:schemeClr val="lt1"/>
                </a:solidFill>
                <a:latin typeface="Roboto"/>
                <a:ea typeface="Roboto"/>
              </a:rPr>
              <a:t>Вопросы и рекомендации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Google Shape;223;p43"/>
          <p:cNvSpPr/>
          <p:nvPr/>
        </p:nvSpPr>
        <p:spPr>
          <a:xfrm>
            <a:off x="1214640" y="3061800"/>
            <a:ext cx="192636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500" spc="-1" strike="noStrike">
                <a:solidFill>
                  <a:srgbClr val="ffffff"/>
                </a:solidFill>
                <a:latin typeface="Roboto"/>
                <a:ea typeface="Roboto"/>
              </a:rPr>
              <a:t>если есть вопросы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Google Shape;224;p43"/>
          <p:cNvSpPr/>
          <p:nvPr/>
        </p:nvSpPr>
        <p:spPr>
          <a:xfrm>
            <a:off x="4934880" y="3061800"/>
            <a:ext cx="2144880" cy="41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500" spc="-1" strike="noStrike">
                <a:solidFill>
                  <a:srgbClr val="ffffff"/>
                </a:solidFill>
                <a:latin typeface="Roboto"/>
                <a:ea typeface="Roboto"/>
              </a:rPr>
              <a:t>если вопросов нет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Google Shape;225;p43"/>
          <p:cNvSpPr/>
          <p:nvPr/>
        </p:nvSpPr>
        <p:spPr>
          <a:xfrm>
            <a:off x="722880" y="2846520"/>
            <a:ext cx="490680" cy="83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4300" spc="-1" strike="noStrike">
                <a:solidFill>
                  <a:schemeClr val="lt1"/>
                </a:solidFill>
                <a:latin typeface="Roboto"/>
                <a:ea typeface="Roboto"/>
              </a:rPr>
              <a:t>+</a:t>
            </a:r>
            <a:endParaRPr b="0" lang="ru-RU" sz="4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Google Shape;226;p43"/>
          <p:cNvSpPr/>
          <p:nvPr/>
        </p:nvSpPr>
        <p:spPr>
          <a:xfrm>
            <a:off x="4443480" y="2846520"/>
            <a:ext cx="490680" cy="83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4300" spc="-1" strike="noStrike">
                <a:solidFill>
                  <a:schemeClr val="lt1"/>
                </a:solidFill>
                <a:latin typeface="Roboto"/>
                <a:ea typeface="Roboto"/>
              </a:rPr>
              <a:t>– </a:t>
            </a:r>
            <a:endParaRPr b="0" lang="ru-RU" sz="43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79" name="Google Shape;227;p43"/>
          <p:cNvGrpSpPr/>
          <p:nvPr/>
        </p:nvGrpSpPr>
        <p:grpSpPr>
          <a:xfrm>
            <a:off x="5573520" y="528480"/>
            <a:ext cx="3355200" cy="1235520"/>
            <a:chOff x="5573520" y="528480"/>
            <a:chExt cx="3355200" cy="1235520"/>
          </a:xfrm>
        </p:grpSpPr>
        <p:pic>
          <p:nvPicPr>
            <p:cNvPr id="380" name="Google Shape;228;p43" descr=""/>
            <p:cNvPicPr/>
            <p:nvPr/>
          </p:nvPicPr>
          <p:blipFill>
            <a:blip r:embed="rId2"/>
            <a:stretch/>
          </p:blipFill>
          <p:spPr>
            <a:xfrm>
              <a:off x="5573520" y="528480"/>
              <a:ext cx="3355200" cy="1235520"/>
            </a:xfrm>
            <a:prstGeom prst="rect">
              <a:avLst/>
            </a:prstGeom>
            <a:ln w="0">
              <a:noFill/>
            </a:ln>
            <a:effectLst>
              <a:outerShdw algn="bl" blurRad="200160" dir="4197285" dist="28357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381" name="Google Shape;229;p43"/>
            <p:cNvSpPr/>
            <p:nvPr/>
          </p:nvSpPr>
          <p:spPr>
            <a:xfrm>
              <a:off x="6077880" y="685080"/>
              <a:ext cx="2678400" cy="9126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t">
              <a:spAutoFit/>
            </a:bodyPr>
            <a:p>
              <a:pPr>
                <a:lnSpc>
                  <a:spcPct val="100000"/>
                </a:lnSpc>
                <a:spcBef>
                  <a:spcPts val="601"/>
                </a:spcBef>
                <a:tabLst>
                  <a:tab algn="l" pos="0"/>
                </a:tabLst>
              </a:pPr>
              <a:r>
                <a:rPr b="0" lang="ru" sz="1200" spc="-1" strike="noStrike">
                  <a:solidFill>
                    <a:schemeClr val="dk1"/>
                  </a:solidFill>
                  <a:latin typeface="Roboto"/>
                  <a:ea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b="0" lang="ru-RU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234;p44" descr=""/>
          <p:cNvPicPr/>
          <p:nvPr/>
        </p:nvPicPr>
        <p:blipFill>
          <a:blip r:embed="rId1"/>
          <a:stretch/>
        </p:blipFill>
        <p:spPr>
          <a:xfrm>
            <a:off x="0" y="0"/>
            <a:ext cx="9214920" cy="5142600"/>
          </a:xfrm>
          <a:prstGeom prst="rect">
            <a:avLst/>
          </a:prstGeom>
          <a:ln w="0">
            <a:noFill/>
          </a:ln>
        </p:spPr>
      </p:pic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628920" y="1932480"/>
            <a:ext cx="7293960" cy="19551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5000" spc="-1" strike="noStrike">
                <a:solidFill>
                  <a:schemeClr val="lt1"/>
                </a:solidFill>
                <a:latin typeface="Roboto"/>
                <a:ea typeface="Roboto"/>
              </a:rPr>
              <a:t>Спасибо за внимание!</a:t>
            </a:r>
            <a:endParaRPr b="0" lang="ru-RU" sz="5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84" name="Google Shape;236;p44" descr=""/>
          <p:cNvPicPr/>
          <p:nvPr/>
        </p:nvPicPr>
        <p:blipFill>
          <a:blip r:embed="rId2"/>
          <a:stretch/>
        </p:blipFill>
        <p:spPr>
          <a:xfrm>
            <a:off x="6727320" y="231840"/>
            <a:ext cx="2269800" cy="3041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241;p45" descr=""/>
          <p:cNvPicPr/>
          <p:nvPr/>
        </p:nvPicPr>
        <p:blipFill>
          <a:blip r:embed="rId1"/>
          <a:stretch/>
        </p:blipFill>
        <p:spPr>
          <a:xfrm>
            <a:off x="0" y="0"/>
            <a:ext cx="9142920" cy="5142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744120" y="1422720"/>
            <a:ext cx="7934400" cy="1401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Меня хорошо видно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&amp; слышно?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8" name="Google Shape;157;p36" descr=""/>
          <p:cNvPicPr/>
          <p:nvPr/>
        </p:nvPicPr>
        <p:blipFill>
          <a:blip r:embed="rId1"/>
          <a:stretch/>
        </p:blipFill>
        <p:spPr>
          <a:xfrm>
            <a:off x="1544040" y="3841200"/>
            <a:ext cx="544680" cy="544680"/>
          </a:xfrm>
          <a:prstGeom prst="rect">
            <a:avLst/>
          </a:prstGeom>
          <a:ln w="0">
            <a:noFill/>
          </a:ln>
        </p:spPr>
      </p:pic>
      <p:pic>
        <p:nvPicPr>
          <p:cNvPr id="319" name="Google Shape;158;p36" descr=""/>
          <p:cNvPicPr/>
          <p:nvPr/>
        </p:nvPicPr>
        <p:blipFill>
          <a:blip r:embed="rId2"/>
          <a:stretch/>
        </p:blipFill>
        <p:spPr>
          <a:xfrm>
            <a:off x="825480" y="3890880"/>
            <a:ext cx="536040" cy="536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500400" y="313560"/>
            <a:ext cx="8519400" cy="18406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Защита проекта</a:t>
            </a:r>
            <a:br>
              <a:rPr sz="3000"/>
            </a:b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Тема: Сбор и анализ потоковых данных криптовалют.</a:t>
            </a:r>
            <a:r>
              <a:rPr b="1" lang="ru" sz="4000" spc="-1" strike="noStrike">
                <a:solidFill>
                  <a:schemeClr val="lt1"/>
                </a:solidFill>
                <a:latin typeface="Roboto"/>
                <a:ea typeface="Roboto"/>
              </a:rPr>
              <a:t>Сбор и анализ п</a:t>
            </a:r>
            <a:br>
              <a:rPr sz="3200"/>
            </a:br>
            <a:br>
              <a:rPr sz="4000"/>
            </a:b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Google Shape;165;p37"/>
          <p:cNvSpPr/>
          <p:nvPr/>
        </p:nvSpPr>
        <p:spPr>
          <a:xfrm>
            <a:off x="3899520" y="2336400"/>
            <a:ext cx="3700800" cy="37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1" lang="ru" sz="2300" spc="-1" strike="noStrike">
                <a:solidFill>
                  <a:srgbClr val="3f299a"/>
                </a:solidFill>
                <a:latin typeface="Roboto"/>
                <a:ea typeface="Roboto"/>
              </a:rPr>
              <a:t>Андрей Андреев</a:t>
            </a:r>
            <a:endParaRPr b="0" lang="ru-RU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Google Shape;166;p37"/>
          <p:cNvSpPr/>
          <p:nvPr/>
        </p:nvSpPr>
        <p:spPr>
          <a:xfrm>
            <a:off x="3899520" y="2893320"/>
            <a:ext cx="3192120" cy="65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ru" sz="1300" spc="-1" strike="noStrike">
                <a:solidFill>
                  <a:srgbClr val="000000"/>
                </a:solidFill>
                <a:latin typeface="Roboto Medium"/>
                <a:ea typeface="Roboto Medium"/>
              </a:rPr>
              <a:t>Python разработчик, основной стек Airflow и PostgreSQL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3" name="" descr=""/>
          <p:cNvPicPr/>
          <p:nvPr/>
        </p:nvPicPr>
        <p:blipFill>
          <a:blip r:embed="rId1"/>
          <a:srcRect l="0" t="20987" r="8795" b="16018"/>
          <a:stretch/>
        </p:blipFill>
        <p:spPr>
          <a:xfrm>
            <a:off x="601920" y="2144520"/>
            <a:ext cx="1917360" cy="2354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538560" y="348840"/>
            <a:ext cx="8519400" cy="104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100" spc="-1" strike="noStrike">
                <a:solidFill>
                  <a:schemeClr val="dk1"/>
                </a:solidFill>
                <a:latin typeface="Roboto"/>
                <a:ea typeface="Roboto"/>
              </a:rPr>
              <a:t>План защиты</a:t>
            </a:r>
            <a:endParaRPr b="0" lang="ru-RU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Google Shape;172;p38"/>
          <p:cNvSpPr/>
          <p:nvPr/>
        </p:nvSpPr>
        <p:spPr>
          <a:xfrm>
            <a:off x="1137960" y="1491480"/>
            <a:ext cx="3384000" cy="3751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Roboto"/>
                <a:ea typeface="Roboto"/>
              </a:rPr>
              <a:t>Цель и задачи проекта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Google Shape;173;p38"/>
          <p:cNvSpPr/>
          <p:nvPr/>
        </p:nvSpPr>
        <p:spPr>
          <a:xfrm>
            <a:off x="1137960" y="2071440"/>
            <a:ext cx="3384000" cy="3751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Roboto"/>
                <a:ea typeface="Roboto"/>
              </a:rPr>
              <a:t>Какие технологии использовались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Google Shape;174;p38"/>
          <p:cNvSpPr/>
          <p:nvPr/>
        </p:nvSpPr>
        <p:spPr>
          <a:xfrm>
            <a:off x="1137960" y="2651760"/>
            <a:ext cx="3384000" cy="3751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Roboto"/>
                <a:ea typeface="Roboto"/>
              </a:rPr>
              <a:t>Что получилось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Google Shape;175;p38"/>
          <p:cNvSpPr/>
          <p:nvPr/>
        </p:nvSpPr>
        <p:spPr>
          <a:xfrm>
            <a:off x="1137960" y="3246120"/>
            <a:ext cx="3384000" cy="3751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Roboto"/>
                <a:ea typeface="Roboto"/>
              </a:rPr>
              <a:t>Выводы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29" name="Google Shape;176;p38"/>
          <p:cNvCxnSpPr>
            <a:stCxn id="325" idx="1"/>
            <a:endCxn id="326" idx="1"/>
          </p:cNvCxnSpPr>
          <p:nvPr/>
        </p:nvCxnSpPr>
        <p:spPr>
          <a:xfrm rot="10800000">
            <a:off x="1137960" y="1678680"/>
            <a:ext cx="360" cy="580320"/>
          </a:xfrm>
          <a:prstGeom prst="bentConnector3">
            <a:avLst>
              <a:gd name="adj1" fmla="val -16000000"/>
            </a:avLst>
          </a:prstGeom>
          <a:ln w="9525">
            <a:solidFill>
              <a:srgbClr val="3f299a"/>
            </a:solidFill>
            <a:prstDash val="dash"/>
            <a:round/>
          </a:ln>
        </p:spPr>
      </p:cxnSp>
      <p:cxnSp>
        <p:nvCxnSpPr>
          <p:cNvPr id="330" name="Google Shape;177;p38"/>
          <p:cNvCxnSpPr>
            <a:stCxn id="326" idx="1"/>
            <a:endCxn id="327" idx="1"/>
          </p:cNvCxnSpPr>
          <p:nvPr/>
        </p:nvCxnSpPr>
        <p:spPr>
          <a:xfrm rot="10800000">
            <a:off x="1137960" y="2259000"/>
            <a:ext cx="360" cy="580680"/>
          </a:xfrm>
          <a:prstGeom prst="bentConnector3">
            <a:avLst>
              <a:gd name="adj1" fmla="val -16000000"/>
            </a:avLst>
          </a:prstGeom>
          <a:ln w="9525">
            <a:solidFill>
              <a:srgbClr val="3f299a"/>
            </a:solidFill>
            <a:prstDash val="dash"/>
            <a:round/>
          </a:ln>
        </p:spPr>
      </p:cxnSp>
      <p:cxnSp>
        <p:nvCxnSpPr>
          <p:cNvPr id="331" name="Google Shape;178;p38"/>
          <p:cNvCxnSpPr>
            <a:stCxn id="327" idx="1"/>
            <a:endCxn id="328" idx="1"/>
          </p:cNvCxnSpPr>
          <p:nvPr/>
        </p:nvCxnSpPr>
        <p:spPr>
          <a:xfrm rot="10800000">
            <a:off x="1137960" y="2838960"/>
            <a:ext cx="360" cy="594720"/>
          </a:xfrm>
          <a:prstGeom prst="bentConnector3">
            <a:avLst>
              <a:gd name="adj1" fmla="val -16000000"/>
            </a:avLst>
          </a:prstGeom>
          <a:ln w="9525">
            <a:solidFill>
              <a:srgbClr val="3f299a"/>
            </a:solidFill>
            <a:prstDash val="dash"/>
            <a:round/>
          </a:ln>
        </p:spPr>
      </p:cxnSp>
      <p:cxnSp>
        <p:nvCxnSpPr>
          <p:cNvPr id="332" name="Google Shape;179;p38"/>
          <p:cNvCxnSpPr>
            <a:stCxn id="328" idx="1"/>
            <a:endCxn id="333" idx="1"/>
          </p:cNvCxnSpPr>
          <p:nvPr/>
        </p:nvCxnSpPr>
        <p:spPr>
          <a:xfrm rot="10800000">
            <a:off x="1137960" y="3433320"/>
            <a:ext cx="360" cy="527040"/>
          </a:xfrm>
          <a:prstGeom prst="bentConnector3">
            <a:avLst>
              <a:gd name="adj1" fmla="val -16000000"/>
            </a:avLst>
          </a:prstGeom>
          <a:ln w="9525">
            <a:solidFill>
              <a:srgbClr val="3f299a"/>
            </a:solidFill>
            <a:prstDash val="dash"/>
            <a:round/>
          </a:ln>
        </p:spPr>
      </p:cxnSp>
      <p:sp>
        <p:nvSpPr>
          <p:cNvPr id="333" name="Google Shape;180;p38"/>
          <p:cNvSpPr/>
          <p:nvPr/>
        </p:nvSpPr>
        <p:spPr>
          <a:xfrm>
            <a:off x="1137960" y="3772800"/>
            <a:ext cx="3384000" cy="3751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Roboto"/>
                <a:ea typeface="Roboto"/>
              </a:rPr>
              <a:t>Вопросы и рекомендации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185;p39"/>
          <p:cNvSpPr/>
          <p:nvPr/>
        </p:nvSpPr>
        <p:spPr>
          <a:xfrm>
            <a:off x="560520" y="324720"/>
            <a:ext cx="8519400" cy="130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ru" sz="3000" spc="-1" strike="noStrike">
                <a:solidFill>
                  <a:srgbClr val="000000"/>
                </a:solidFill>
                <a:latin typeface="Roboto"/>
                <a:ea typeface="Roboto"/>
              </a:rPr>
              <a:t>Цель и задачи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35" name="Google Shape;186;p39"/>
          <p:cNvGraphicFramePr/>
          <p:nvPr/>
        </p:nvGraphicFramePr>
        <p:xfrm>
          <a:off x="952560" y="2382120"/>
          <a:ext cx="7238160" cy="1904400"/>
        </p:xfrm>
        <a:graphic>
          <a:graphicData uri="http://schemas.openxmlformats.org/drawingml/2006/table">
            <a:tbl>
              <a:tblPr/>
              <a:tblGrid>
                <a:gridCol w="489240"/>
                <a:gridCol w="6749280"/>
              </a:tblGrid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1.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" sz="1400" spc="-1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</a:rPr>
                        <a:t>Собрать  данные по криптовалютам из потока</a:t>
                      </a:r>
                      <a:endParaRPr b="0" lang="ru-RU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2.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" sz="1400" spc="-1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</a:rPr>
                        <a:t>Сохранить данные в хранилище и собрать витрину</a:t>
                      </a:r>
                      <a:endParaRPr b="0" lang="ru-RU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3.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" sz="1400" spc="-1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</a:rPr>
                        <a:t>Визуализировать данные в виде дашборда</a:t>
                      </a:r>
                      <a:endParaRPr b="0" lang="ru-RU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4.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" sz="1400" spc="-1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</a:rPr>
                        <a:t>Сделать выводы по результатам анализа данных</a:t>
                      </a:r>
                      <a:endParaRPr b="0" lang="ru-RU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36" name="Google Shape;187;p39"/>
          <p:cNvSpPr/>
          <p:nvPr/>
        </p:nvSpPr>
        <p:spPr>
          <a:xfrm>
            <a:off x="1628280" y="1386360"/>
            <a:ext cx="5886360" cy="66096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500" spc="-1" strike="noStrike">
                <a:solidFill>
                  <a:schemeClr val="dk1"/>
                </a:solidFill>
                <a:latin typeface="Roboto Medium"/>
                <a:ea typeface="Roboto Medium"/>
              </a:rPr>
              <a:t>Цель проекта: обработать потоковые данные по криптовалютам и создать интерактивный дашборд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37" name="Google Shape;188;p39"/>
          <p:cNvGrpSpPr/>
          <p:nvPr/>
        </p:nvGrpSpPr>
        <p:grpSpPr>
          <a:xfrm>
            <a:off x="5400000" y="180000"/>
            <a:ext cx="3405240" cy="1341720"/>
            <a:chOff x="5400000" y="180000"/>
            <a:chExt cx="3405240" cy="1341720"/>
          </a:xfrm>
        </p:grpSpPr>
        <p:pic>
          <p:nvPicPr>
            <p:cNvPr id="338" name="Google Shape;189;p 1" descr=""/>
            <p:cNvPicPr/>
            <p:nvPr/>
          </p:nvPicPr>
          <p:blipFill>
            <a:blip r:embed="rId1"/>
            <a:stretch/>
          </p:blipFill>
          <p:spPr>
            <a:xfrm>
              <a:off x="5400000" y="180000"/>
              <a:ext cx="3405240" cy="1341720"/>
            </a:xfrm>
            <a:prstGeom prst="rect">
              <a:avLst/>
            </a:prstGeom>
            <a:ln w="0">
              <a:noFill/>
            </a:ln>
            <a:effectLst>
              <a:outerShdw algn="bl" blurRad="200160" dir="4197285" dist="28357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339" name="Google Shape;190;p 1"/>
            <p:cNvSpPr/>
            <p:nvPr/>
          </p:nvSpPr>
          <p:spPr>
            <a:xfrm>
              <a:off x="5812200" y="310680"/>
              <a:ext cx="2893320" cy="10195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t">
              <a:sp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ru" sz="1100" spc="-1" strike="noStrike">
                  <a:solidFill>
                    <a:schemeClr val="dk1"/>
                  </a:solidFill>
                  <a:latin typeface="Arial"/>
                  <a:ea typeface="Arial"/>
                </a:rPr>
                <a:t>Какую цель вы поставили перед собой? Какие задачи нужно выполнить, чтобы её достичь?</a:t>
              </a: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  <a:p>
              <a:pPr>
                <a:lnSpc>
                  <a:spcPct val="100000"/>
                </a:lnSpc>
                <a:tabLst>
                  <a:tab algn="l" pos="0"/>
                </a:tabLst>
              </a:pPr>
              <a:r>
                <a:rPr b="0" lang="ru" sz="1100" spc="-1" strike="noStrike">
                  <a:solidFill>
                    <a:schemeClr val="dk1"/>
                  </a:solidFill>
                  <a:latin typeface="Arial"/>
                  <a:ea typeface="Arial"/>
                </a:rPr>
                <a:t>На слайде приведен пример :)</a:t>
              </a:r>
              <a:endParaRPr b="0" lang="ru-RU" sz="11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Какие технологии использовались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341" name="Google Shape;196;p40"/>
          <p:cNvGrpSpPr/>
          <p:nvPr/>
        </p:nvGrpSpPr>
        <p:grpSpPr>
          <a:xfrm>
            <a:off x="5361840" y="1140480"/>
            <a:ext cx="3538080" cy="1235520"/>
            <a:chOff x="5361840" y="1140480"/>
            <a:chExt cx="3538080" cy="1235520"/>
          </a:xfrm>
        </p:grpSpPr>
        <p:pic>
          <p:nvPicPr>
            <p:cNvPr id="342" name="Google Shape;197;p40" descr=""/>
            <p:cNvPicPr/>
            <p:nvPr/>
          </p:nvPicPr>
          <p:blipFill>
            <a:blip r:embed="rId1"/>
            <a:stretch/>
          </p:blipFill>
          <p:spPr>
            <a:xfrm>
              <a:off x="5361840" y="1140480"/>
              <a:ext cx="3538080" cy="1235520"/>
            </a:xfrm>
            <a:prstGeom prst="rect">
              <a:avLst/>
            </a:prstGeom>
            <a:ln w="0">
              <a:noFill/>
            </a:ln>
            <a:effectLst>
              <a:outerShdw algn="bl" blurRad="200160" dir="4197285" dist="28357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343" name="Google Shape;198;p40"/>
            <p:cNvSpPr/>
            <p:nvPr/>
          </p:nvSpPr>
          <p:spPr>
            <a:xfrm>
              <a:off x="5877000" y="1204560"/>
              <a:ext cx="2824560" cy="109512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t">
              <a:spAutoFit/>
            </a:bodyPr>
            <a:p>
              <a:pPr>
                <a:lnSpc>
                  <a:spcPct val="100000"/>
                </a:lnSpc>
                <a:spcBef>
                  <a:spcPts val="601"/>
                </a:spcBef>
                <a:tabLst>
                  <a:tab algn="l" pos="0"/>
                </a:tabLst>
              </a:pPr>
              <a:r>
                <a:rPr b="0" lang="ru" sz="1200" spc="-1" strike="noStrike">
                  <a:solidFill>
                    <a:schemeClr val="dk1"/>
                  </a:solidFill>
                  <a:latin typeface="Roboto"/>
                  <a:ea typeface="Roboto"/>
                </a:rPr>
                <a:t>Перечислите технологии/ПО/подходы, которые вы использовали в проекте и почему. Какое у вас сложилось впечатление о них?</a:t>
              </a:r>
              <a:endParaRPr b="0" lang="ru-RU" sz="12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graphicFrame>
        <p:nvGraphicFramePr>
          <p:cNvPr id="344" name="Google Shape;199;p40"/>
          <p:cNvGraphicFramePr/>
          <p:nvPr/>
        </p:nvGraphicFramePr>
        <p:xfrm>
          <a:off x="916560" y="1897920"/>
          <a:ext cx="7238160" cy="2285280"/>
        </p:xfrm>
        <a:graphic>
          <a:graphicData uri="http://schemas.openxmlformats.org/drawingml/2006/table">
            <a:tbl>
              <a:tblPr/>
              <a:tblGrid>
                <a:gridCol w="489240"/>
                <a:gridCol w="6749280"/>
              </a:tblGrid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1.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Kafka 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2.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S3 Minio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3.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ClickHouse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4.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Docker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4.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Parquet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5.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Python / Golang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Kafka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Google Shape;396;p57"/>
          <p:cNvSpPr/>
          <p:nvPr/>
        </p:nvSpPr>
        <p:spPr>
          <a:xfrm>
            <a:off x="612000" y="1080000"/>
            <a:ext cx="7667280" cy="382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Для реализации асинхронной и надежной передачи потоковых данных с источника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Высокая отказоустойчивость и горизонтальная масштабируемость.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Поддержка множества клиентских библиотек и интеграций.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Возможность хранить данные как временное буферное хранилище.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 Отличная производительность при работе с большими объемами данных, гибкость в топологиях сообщений (topics, partitions, consumer groups).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 Сложности в настройке и мониторинге кластера, особенно без специализированных инструментов. Требует понимания концепций логгирования и партиционирования.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S3 MinIO</a:t>
            </a:r>
            <a:br>
              <a:rPr sz="3000"/>
            </a:b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Google Shape;396;p 1"/>
          <p:cNvSpPr/>
          <p:nvPr/>
        </p:nvSpPr>
        <p:spPr>
          <a:xfrm>
            <a:off x="612000" y="1080000"/>
            <a:ext cx="7667280" cy="314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Для долгосрочного хранения неструктурированных данных (сырые данные).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Совместимость с AWS S3 API позволяет легко переносить решения в облако.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Бесплатный и open-source. Простая интеграция с другими компонентами системы.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 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Простота развертывания, хорошая документация, поддержка multipart upload, шифрования и т.д.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 Не все функции облачного S3 доступны «из коробки», но для большинства задач хватает.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ClickHouse</a:t>
            </a:r>
            <a:br>
              <a:rPr sz="3000"/>
            </a:b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Google Shape;396;p 2"/>
          <p:cNvSpPr/>
          <p:nvPr/>
        </p:nvSpPr>
        <p:spPr>
          <a:xfrm>
            <a:off x="612000" y="1080000"/>
            <a:ext cx="7667280" cy="336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Для аналитической обработки больших объемов данных в режиме реального времени.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Очень высокая скорость выполнения аналитических запросов.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Поддержка вставки миллионов строк в секунду.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Удобная SQL-совместимая оболочка.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 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Невероятно быстрый движок для OLAP-запросов, особенно если правильно использовать движки таблиц (MergeTree и его вариации).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 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Не предназначен для OLTP, некоторые операции обновления/удаления ограничены, может быть сложно настроить безопасность и кластеризацию без опыта.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1804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2025-05-18T10:49:07Z</dcterms:modified>
  <cp:revision>18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